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64" r:id="rId11"/>
    <p:sldId id="265" r:id="rId12"/>
    <p:sldId id="267" r:id="rId13"/>
    <p:sldId id="268" r:id="rId14"/>
    <p:sldId id="266" r:id="rId15"/>
  </p:sldIdLst>
  <p:sldSz cx="12192000" cy="6858000"/>
  <p:notesSz cx="6858000" cy="9144000"/>
  <p:embeddedFontLs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Corbel" panose="020B050302020402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gsUeL7xR6usssFfEjm5/RAGsXV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D7320D4-C2B8-4699-9CFD-9ADC3C08657C}">
  <a:tblStyle styleId="{DD7320D4-C2B8-4699-9CFD-9ADC3C08657C}" styleName="Table_0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EF"/>
          </a:solidFill>
        </a:fill>
      </a:tcStyle>
    </a:wholeTbl>
    <a:band1H>
      <a:tcTxStyle/>
      <a:tcStyle>
        <a:tcBdr/>
        <a:fill>
          <a:solidFill>
            <a:srgbClr val="D1DED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1DED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5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 varScale="1">
        <p:scale>
          <a:sx n="93" d="100"/>
          <a:sy n="93" d="100"/>
        </p:scale>
        <p:origin x="77" y="1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1806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44878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4370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79285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24343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66288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87816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71275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6642369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72893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21814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81874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"/>
          <p:cNvSpPr txBox="1">
            <a:spLocks noGrp="1"/>
          </p:cNvSpPr>
          <p:nvPr>
            <p:ph type="ctrTitle"/>
          </p:nvPr>
        </p:nvSpPr>
        <p:spPr>
          <a:xfrm>
            <a:off x="2453010" y="1185957"/>
            <a:ext cx="88257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Century Gothic"/>
              <a:buNone/>
            </a:pPr>
            <a:r>
              <a:rPr lang="lv-LV" sz="3200" dirty="0"/>
              <a:t>Pētījuma nosaukums</a:t>
            </a:r>
            <a:br>
              <a:rPr lang="lv-LV" sz="3200" dirty="0"/>
            </a:br>
            <a:endParaRPr sz="3200" dirty="0"/>
          </a:p>
        </p:txBody>
      </p:sp>
      <p:sp>
        <p:nvSpPr>
          <p:cNvPr id="239" name="Google Shape;239;p1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lv-LV" dirty="0"/>
              <a:t>KOMERSANTS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lv-LV" dirty="0"/>
              <a:t>KOMERSANTA PĀRSTĀVIS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A98956-FD35-25F0-26D1-EBC8B4C92A64}"/>
              </a:ext>
            </a:extLst>
          </p:cNvPr>
          <p:cNvSpPr txBox="1"/>
          <p:nvPr/>
        </p:nvSpPr>
        <p:spPr>
          <a:xfrm>
            <a:off x="986077" y="5940152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33519D"/>
                </a:solidFill>
                <a:effectLst/>
                <a:latin typeface="OpenSans"/>
              </a:rPr>
              <a:t>1.2.1.2.i.2/1/24/A/CFLA/004</a:t>
            </a:r>
            <a:r>
              <a:rPr lang="en-US" b="0" i="0" dirty="0">
                <a:solidFill>
                  <a:srgbClr val="33519D"/>
                </a:solidFill>
                <a:effectLst/>
                <a:latin typeface="OpenSans"/>
              </a:rPr>
              <a:t>- VMKC (</a:t>
            </a:r>
            <a:r>
              <a:rPr lang="en-US" b="0" i="0" dirty="0" err="1">
                <a:solidFill>
                  <a:srgbClr val="33519D"/>
                </a:solidFill>
                <a:effectLst/>
                <a:latin typeface="OpenSans"/>
              </a:rPr>
              <a:t>Zaļi</a:t>
            </a:r>
            <a:r>
              <a:rPr lang="en-US" b="0" i="0" dirty="0">
                <a:solidFill>
                  <a:srgbClr val="33519D"/>
                </a:solidFill>
                <a:effectLst/>
                <a:latin typeface="OpenSans"/>
              </a:rPr>
              <a:t>)</a:t>
            </a:r>
            <a:endParaRPr lang="lv-LV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[Projekta kopsavilkums]</a:t>
            </a:r>
            <a:endParaRPr/>
          </a:p>
        </p:txBody>
      </p:sp>
      <p:sp>
        <p:nvSpPr>
          <p:cNvPr id="245" name="Google Shape;245;p2"/>
          <p:cNvSpPr txBox="1">
            <a:spLocks noGrp="1"/>
          </p:cNvSpPr>
          <p:nvPr>
            <p:ph sz="half" idx="1"/>
          </p:nvPr>
        </p:nvSpPr>
        <p:spPr>
          <a:xfrm>
            <a:off x="957729" y="2352488"/>
            <a:ext cx="9992414" cy="3416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Pētījuma mērķis: 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Pētījuma budžets:  EUR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rūpnieciskais pētījums =xx</a:t>
            </a:r>
            <a:r>
              <a:rPr lang="lv-LV" b="1" dirty="0"/>
              <a:t> %</a:t>
            </a:r>
            <a:r>
              <a:rPr lang="lv-LV" dirty="0"/>
              <a:t> no projekta attiecināmām izmaksām ( EUR)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eksperimentālā izstrādne = xx % no projekta attiecināmām izmaksām  ( EUR)</a:t>
            </a:r>
            <a:endParaRPr dirty="0"/>
          </a:p>
          <a:p>
            <a:pPr marL="342900" lvl="0" indent="-342900" algn="l" rtl="0">
              <a:spcBef>
                <a:spcPts val="18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Pētījuma īstenošanas periods: xx mēneši, plānots uzsākt </a:t>
            </a:r>
            <a:r>
              <a:rPr lang="lv-LV" dirty="0">
                <a:solidFill>
                  <a:srgbClr val="FF0000"/>
                </a:solidFill>
              </a:rPr>
              <a:t>2024.gada oktobrī</a:t>
            </a:r>
            <a:r>
              <a:rPr lang="lv-LV" dirty="0"/>
              <a:t>.</a:t>
            </a:r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n-US" sz="2000" dirty="0" err="1">
                <a:solidFill>
                  <a:srgbClr val="FF0000"/>
                </a:solidFill>
              </a:rPr>
              <a:t>vai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cits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jūsu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plānots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sākuma</a:t>
            </a:r>
            <a:r>
              <a:rPr lang="en-US" sz="2000" dirty="0">
                <a:solidFill>
                  <a:srgbClr val="FF0000"/>
                </a:solidFill>
              </a:rPr>
              <a:t> datums)</a:t>
            </a:r>
            <a:endParaRPr dirty="0">
              <a:solidFill>
                <a:srgbClr val="FF0000"/>
              </a:solidFill>
            </a:endParaRPr>
          </a:p>
          <a:p>
            <a:pPr marL="742950" lvl="1" indent="-204469" algn="l" rtl="0">
              <a:spcBef>
                <a:spcPts val="2200"/>
              </a:spcBef>
              <a:spcAft>
                <a:spcPts val="0"/>
              </a:spcAft>
              <a:buSzPts val="1280"/>
              <a:buNone/>
            </a:pPr>
            <a:endParaRPr dirty="0"/>
          </a:p>
          <a:p>
            <a:pPr marL="342900" lvl="0" indent="-251459" algn="l" rtl="0">
              <a:spcBef>
                <a:spcPts val="2200"/>
              </a:spcBef>
              <a:spcAft>
                <a:spcPts val="0"/>
              </a:spcAft>
              <a:buSzPts val="1440"/>
              <a:buNone/>
            </a:pP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93B686-E047-F10C-AFFE-46DF96EAFF82}"/>
              </a:ext>
            </a:extLst>
          </p:cNvPr>
          <p:cNvSpPr txBox="1"/>
          <p:nvPr/>
        </p:nvSpPr>
        <p:spPr>
          <a:xfrm>
            <a:off x="986077" y="5940152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33519D"/>
                </a:solidFill>
                <a:effectLst/>
                <a:latin typeface="OpenSans"/>
              </a:rPr>
              <a:t>1.2.1.2.i.2/1/24/A/CFLA/004</a:t>
            </a:r>
            <a:r>
              <a:rPr lang="en-US" b="0" i="0" dirty="0">
                <a:solidFill>
                  <a:srgbClr val="33519D"/>
                </a:solidFill>
                <a:effectLst/>
                <a:latin typeface="OpenSans"/>
              </a:rPr>
              <a:t>- VMKC (</a:t>
            </a:r>
            <a:r>
              <a:rPr lang="en-US" b="0" i="0" dirty="0" err="1">
                <a:solidFill>
                  <a:srgbClr val="33519D"/>
                </a:solidFill>
                <a:effectLst/>
                <a:latin typeface="OpenSans"/>
              </a:rPr>
              <a:t>Zaļi</a:t>
            </a:r>
            <a:r>
              <a:rPr lang="en-US" b="0" i="0" dirty="0">
                <a:solidFill>
                  <a:srgbClr val="33519D"/>
                </a:solidFill>
                <a:effectLst/>
                <a:latin typeface="OpenSans"/>
              </a:rPr>
              <a:t>)</a:t>
            </a:r>
            <a:endParaRPr lang="lv-LV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[Informācija par īstenotāju un partneriem]</a:t>
            </a:r>
            <a:endParaRPr/>
          </a:p>
        </p:txBody>
      </p:sp>
      <p:sp>
        <p:nvSpPr>
          <p:cNvPr id="251" name="Google Shape;251;p3"/>
          <p:cNvSpPr txBox="1">
            <a:spLocks noGrp="1"/>
          </p:cNvSpPr>
          <p:nvPr>
            <p:ph sz="half" idx="1"/>
          </p:nvPr>
        </p:nvSpPr>
        <p:spPr>
          <a:xfrm>
            <a:off x="1065306" y="2899336"/>
            <a:ext cx="9992414" cy="3416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Pētījuma īstenotājs un sadarbības partneri</a:t>
            </a:r>
            <a:endParaRPr dirty="0"/>
          </a:p>
          <a:p>
            <a:pPr marL="742950" lvl="1" indent="-285750" algn="l" rtl="0">
              <a:spcBef>
                <a:spcPts val="1200"/>
              </a:spcBef>
              <a:spcAft>
                <a:spcPts val="0"/>
              </a:spcAft>
              <a:buSzPts val="1280"/>
              <a:buFont typeface="Noto Sans Symbols"/>
              <a:buChar char="❑"/>
            </a:pPr>
            <a:r>
              <a:rPr lang="lv-LV" dirty="0"/>
              <a:t>Nosaukums, statuss (</a:t>
            </a:r>
            <a:r>
              <a:rPr lang="lv-LV" dirty="0" err="1"/>
              <a:t>mazs,vidējs,liels</a:t>
            </a:r>
            <a:r>
              <a:rPr lang="lv-LV" dirty="0"/>
              <a:t>)</a:t>
            </a:r>
            <a:endParaRPr dirty="0"/>
          </a:p>
          <a:p>
            <a:pPr marL="342900" lvl="0" indent="-342900" algn="l" rtl="0">
              <a:spcBef>
                <a:spcPts val="22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Aprakstīta iesniedzēja pamatdarbības joma, esošais produktu/pakalpojumu grozs</a:t>
            </a:r>
            <a:endParaRPr dirty="0"/>
          </a:p>
          <a:p>
            <a:pPr marL="342900" lvl="0" indent="-342900" algn="l" rtl="0">
              <a:spcBef>
                <a:spcPts val="22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Aprakstīta projekta saistība ar komersanta darbību</a:t>
            </a:r>
            <a:endParaRPr dirty="0"/>
          </a:p>
          <a:p>
            <a:pPr marL="342900" lvl="0" indent="-342900" algn="l" rtl="0">
              <a:spcBef>
                <a:spcPts val="22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Aprakstīta līdzšinējā pieredze pētniecības darbos</a:t>
            </a:r>
            <a:endParaRPr dirty="0"/>
          </a:p>
          <a:p>
            <a:pPr marL="342900" lvl="0" indent="-251459" algn="l" rtl="0">
              <a:spcBef>
                <a:spcPts val="2200"/>
              </a:spcBef>
              <a:spcAft>
                <a:spcPts val="0"/>
              </a:spcAft>
              <a:buSzPts val="1440"/>
              <a:buNone/>
            </a:pPr>
            <a:endParaRPr dirty="0"/>
          </a:p>
          <a:p>
            <a:pPr marL="742950" lvl="1" indent="-204469" algn="l" rtl="0">
              <a:spcBef>
                <a:spcPts val="2200"/>
              </a:spcBef>
              <a:spcAft>
                <a:spcPts val="0"/>
              </a:spcAft>
              <a:buSzPts val="1280"/>
              <a:buNone/>
            </a:pPr>
            <a:endParaRPr dirty="0"/>
          </a:p>
          <a:p>
            <a:pPr marL="742950" lvl="1" indent="-204469" algn="l" rtl="0">
              <a:spcBef>
                <a:spcPts val="2200"/>
              </a:spcBef>
              <a:spcAft>
                <a:spcPts val="0"/>
              </a:spcAft>
              <a:buSzPts val="1280"/>
              <a:buNone/>
            </a:pPr>
            <a:endParaRPr dirty="0"/>
          </a:p>
          <a:p>
            <a:pPr marL="342900" lvl="0" indent="-251459" algn="l" rtl="0">
              <a:spcBef>
                <a:spcPts val="2200"/>
              </a:spcBef>
              <a:spcAft>
                <a:spcPts val="0"/>
              </a:spcAft>
              <a:buSzPts val="1440"/>
              <a:buNone/>
            </a:pP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B1585B-BD51-DEA3-7FDC-A6F893815AED}"/>
              </a:ext>
            </a:extLst>
          </p:cNvPr>
          <p:cNvSpPr txBox="1"/>
          <p:nvPr/>
        </p:nvSpPr>
        <p:spPr>
          <a:xfrm>
            <a:off x="986077" y="5940152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33519D"/>
                </a:solidFill>
                <a:effectLst/>
                <a:latin typeface="OpenSans"/>
              </a:rPr>
              <a:t>1.2.1.2.i.2/1/24/A/CFLA/004</a:t>
            </a:r>
            <a:r>
              <a:rPr lang="en-US" b="0" i="0" dirty="0">
                <a:solidFill>
                  <a:srgbClr val="33519D"/>
                </a:solidFill>
                <a:effectLst/>
                <a:latin typeface="OpenSans"/>
              </a:rPr>
              <a:t>- VMKC (</a:t>
            </a:r>
            <a:r>
              <a:rPr lang="en-US" b="0" i="0" dirty="0" err="1">
                <a:solidFill>
                  <a:srgbClr val="33519D"/>
                </a:solidFill>
                <a:effectLst/>
                <a:latin typeface="OpenSans"/>
              </a:rPr>
              <a:t>Zaļi</a:t>
            </a:r>
            <a:r>
              <a:rPr lang="en-US" b="0" i="0" dirty="0">
                <a:solidFill>
                  <a:srgbClr val="33519D"/>
                </a:solidFill>
                <a:effectLst/>
                <a:latin typeface="OpenSans"/>
              </a:rPr>
              <a:t>)</a:t>
            </a:r>
            <a:endParaRPr lang="lv-LV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"/>
          <p:cNvSpPr txBox="1">
            <a:spLocks noGrp="1"/>
          </p:cNvSpPr>
          <p:nvPr>
            <p:ph type="title"/>
          </p:nvPr>
        </p:nvSpPr>
        <p:spPr>
          <a:xfrm>
            <a:off x="1154954" y="973669"/>
            <a:ext cx="9452086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Pētījuma apraksts (2-4 slaidi)</a:t>
            </a:r>
            <a:endParaRPr/>
          </a:p>
        </p:txBody>
      </p:sp>
      <p:sp>
        <p:nvSpPr>
          <p:cNvPr id="257" name="Google Shape;257;p4"/>
          <p:cNvSpPr txBox="1">
            <a:spLocks noGrp="1"/>
          </p:cNvSpPr>
          <p:nvPr>
            <p:ph idx="1"/>
          </p:nvPr>
        </p:nvSpPr>
        <p:spPr>
          <a:xfrm>
            <a:off x="1154954" y="2447366"/>
            <a:ext cx="9647517" cy="263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Problēmas apraksts</a:t>
            </a:r>
            <a:endParaRPr dirty="0"/>
          </a:p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Vēlamais risinājums</a:t>
            </a:r>
            <a:endParaRPr dirty="0"/>
          </a:p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Veicamās aktivitātes lai nonāktu pie vēlamā risinājuma</a:t>
            </a:r>
            <a:endParaRPr dirty="0"/>
          </a:p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Norādīts plānotais pētniecības darbu apjoms, kuru plānots iegādāties kā ārpakalpojumu</a:t>
            </a:r>
          </a:p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Norādīt projekta ietvarā izstrādāto klimata mērķu sasniegšanai saistīto produktu, pakalpojumu vai tehnoloģiju </a:t>
            </a:r>
            <a:r>
              <a:rPr lang="lv-LV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(</a:t>
            </a:r>
            <a:r>
              <a:rPr lang="lv-LV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kā gala rezultāts ietekmē klimata mērķus</a:t>
            </a:r>
            <a:r>
              <a:rPr lang="lv-LV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)</a:t>
            </a:r>
            <a:endParaRPr dirty="0"/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8D79C7-1CE6-8B70-7CA0-5752A264FE81}"/>
              </a:ext>
            </a:extLst>
          </p:cNvPr>
          <p:cNvSpPr txBox="1"/>
          <p:nvPr/>
        </p:nvSpPr>
        <p:spPr>
          <a:xfrm>
            <a:off x="986077" y="5940152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33519D"/>
                </a:solidFill>
                <a:effectLst/>
                <a:latin typeface="OpenSans"/>
              </a:rPr>
              <a:t>1.2.1.2.i.2/1/24/A/CFLA/004</a:t>
            </a:r>
            <a:r>
              <a:rPr lang="en-US" b="0" i="0" dirty="0">
                <a:solidFill>
                  <a:srgbClr val="33519D"/>
                </a:solidFill>
                <a:effectLst/>
                <a:latin typeface="OpenSans"/>
              </a:rPr>
              <a:t>- VMKC (</a:t>
            </a:r>
            <a:r>
              <a:rPr lang="en-US" b="0" i="0" dirty="0" err="1">
                <a:solidFill>
                  <a:srgbClr val="33519D"/>
                </a:solidFill>
                <a:effectLst/>
                <a:latin typeface="OpenSans"/>
              </a:rPr>
              <a:t>Zaļi</a:t>
            </a:r>
            <a:r>
              <a:rPr lang="en-US" b="0" i="0" dirty="0">
                <a:solidFill>
                  <a:srgbClr val="33519D"/>
                </a:solidFill>
                <a:effectLst/>
                <a:latin typeface="OpenSans"/>
              </a:rPr>
              <a:t>)</a:t>
            </a:r>
            <a:endParaRPr lang="lv-LV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Pētījuma rezultāts un tā komercializācijas potenciāls (1-3 slaidi)</a:t>
            </a:r>
            <a:endParaRPr/>
          </a:p>
        </p:txBody>
      </p:sp>
      <p:sp>
        <p:nvSpPr>
          <p:cNvPr id="263" name="Google Shape;263;p5"/>
          <p:cNvSpPr txBox="1">
            <a:spLocks noGrp="1"/>
          </p:cNvSpPr>
          <p:nvPr>
            <p:ph sz="half" idx="1"/>
          </p:nvPr>
        </p:nvSpPr>
        <p:spPr>
          <a:xfrm>
            <a:off x="986742" y="2440327"/>
            <a:ext cx="9950850" cy="3412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Aprakstīts vēlamais rezultāts;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Aprakstīts mērķa tirgus (vietējais tirgus, plānotie eksporta tirgi utt.), tā izmērs (EUR), konkurence tajā (lielākie spēlētāji), potenciālie sadarbības partneri; 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Norādīta un pamatota (ar statistiku, tirgus izpēti u.c. Datiem) projekta finansiālā </a:t>
            </a:r>
            <a:r>
              <a:rPr lang="lv-LV" dirty="0" err="1"/>
              <a:t>atdeve</a:t>
            </a:r>
            <a:r>
              <a:rPr lang="lv-LV" dirty="0"/>
              <a:t> (apjoms, cena);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Pamatota komersanta pieredze/spēja produktu komercializēt (apzināti iespējamie pārdošanas kanāli, potenciālie klienti)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303B7F-8B1A-F4CE-C140-1E20CF223386}"/>
              </a:ext>
            </a:extLst>
          </p:cNvPr>
          <p:cNvSpPr txBox="1"/>
          <p:nvPr/>
        </p:nvSpPr>
        <p:spPr>
          <a:xfrm>
            <a:off x="986077" y="5940152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33519D"/>
                </a:solidFill>
                <a:effectLst/>
                <a:latin typeface="OpenSans"/>
              </a:rPr>
              <a:t>1.2.1.2.i.2/1/24/A/CFLA/004</a:t>
            </a:r>
            <a:r>
              <a:rPr lang="en-US" b="0" i="0" dirty="0">
                <a:solidFill>
                  <a:srgbClr val="33519D"/>
                </a:solidFill>
                <a:effectLst/>
                <a:latin typeface="OpenSans"/>
              </a:rPr>
              <a:t>- VMKC (</a:t>
            </a:r>
            <a:r>
              <a:rPr lang="en-US" b="0" i="0" dirty="0" err="1">
                <a:solidFill>
                  <a:srgbClr val="33519D"/>
                </a:solidFill>
                <a:effectLst/>
                <a:latin typeface="OpenSans"/>
              </a:rPr>
              <a:t>Zaļi</a:t>
            </a:r>
            <a:r>
              <a:rPr lang="en-US" b="0" i="0" dirty="0">
                <a:solidFill>
                  <a:srgbClr val="33519D"/>
                </a:solidFill>
                <a:effectLst/>
                <a:latin typeface="OpenSans"/>
              </a:rPr>
              <a:t>)</a:t>
            </a:r>
            <a:endParaRPr lang="lv-LV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Pētījuma budžets	</a:t>
            </a:r>
            <a:endParaRPr/>
          </a:p>
        </p:txBody>
      </p:sp>
      <p:sp>
        <p:nvSpPr>
          <p:cNvPr id="269" name="Google Shape;269;p6"/>
          <p:cNvSpPr txBox="1">
            <a:spLocks noGrp="1"/>
          </p:cNvSpPr>
          <p:nvPr>
            <p:ph idx="1"/>
          </p:nvPr>
        </p:nvSpPr>
        <p:spPr>
          <a:xfrm>
            <a:off x="502507" y="2356365"/>
            <a:ext cx="10569146" cy="2224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/>
              <a:t>Pētījuma budžets: EUR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/>
              <a:t>Rūpnieciskais pētījums = xx % no projekta attiecināmām izmaksām ( EUR)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/>
              <a:t>Eksperimentālā izstrādne = xx % no projekta attiecināmām izmaksām  ( EUR)</a:t>
            </a:r>
            <a:r>
              <a:rPr lang="lv-LV" sz="1700"/>
              <a:t>	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360"/>
              <a:buFont typeface="Noto Sans Symbols"/>
              <a:buChar char="❑"/>
            </a:pPr>
            <a:r>
              <a:rPr lang="lv-LV" sz="1700"/>
              <a:t>Atbalsta intensitāte: 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Font typeface="Noto Sans Symbols"/>
              <a:buChar char="❑"/>
            </a:pPr>
            <a:r>
              <a:rPr lang="lv-LV"/>
              <a:t>Rūpnieciskais pētījums –  %;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Font typeface="Noto Sans Symbols"/>
              <a:buChar char="❑"/>
            </a:pPr>
            <a:r>
              <a:rPr lang="lv-LV"/>
              <a:t>Eksperimentālā izstrāde –   % </a:t>
            </a: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F7683E-C21C-A82B-83EC-DEA7B26F9EEA}"/>
              </a:ext>
            </a:extLst>
          </p:cNvPr>
          <p:cNvSpPr txBox="1"/>
          <p:nvPr/>
        </p:nvSpPr>
        <p:spPr>
          <a:xfrm>
            <a:off x="986077" y="5940152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33519D"/>
                </a:solidFill>
                <a:effectLst/>
                <a:latin typeface="OpenSans"/>
              </a:rPr>
              <a:t>1.2.1.2.i.2/1/24/A/CFLA/004</a:t>
            </a:r>
            <a:r>
              <a:rPr lang="en-US" b="0" i="0" dirty="0">
                <a:solidFill>
                  <a:srgbClr val="33519D"/>
                </a:solidFill>
                <a:effectLst/>
                <a:latin typeface="OpenSans"/>
              </a:rPr>
              <a:t>- VMKC (</a:t>
            </a:r>
            <a:r>
              <a:rPr lang="en-US" b="0" i="0" dirty="0" err="1">
                <a:solidFill>
                  <a:srgbClr val="33519D"/>
                </a:solidFill>
                <a:effectLst/>
                <a:latin typeface="OpenSans"/>
              </a:rPr>
              <a:t>Zaļi</a:t>
            </a:r>
            <a:r>
              <a:rPr lang="en-US" b="0" i="0" dirty="0">
                <a:solidFill>
                  <a:srgbClr val="33519D"/>
                </a:solidFill>
                <a:effectLst/>
                <a:latin typeface="OpenSans"/>
              </a:rPr>
              <a:t>)</a:t>
            </a:r>
            <a:endParaRPr lang="lv-LV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Plānotās rūpnieciskā pētījuma izmaksas</a:t>
            </a:r>
            <a:endParaRPr/>
          </a:p>
        </p:txBody>
      </p:sp>
      <p:graphicFrame>
        <p:nvGraphicFramePr>
          <p:cNvPr id="275" name="Google Shape;275;p7"/>
          <p:cNvGraphicFramePr/>
          <p:nvPr>
            <p:extLst>
              <p:ext uri="{D42A27DB-BD31-4B8C-83A1-F6EECF244321}">
                <p14:modId xmlns:p14="http://schemas.microsoft.com/office/powerpoint/2010/main" val="3514909196"/>
              </p:ext>
            </p:extLst>
          </p:nvPr>
        </p:nvGraphicFramePr>
        <p:xfrm>
          <a:off x="473825" y="1995055"/>
          <a:ext cx="11238800" cy="2791730"/>
        </p:xfrm>
        <a:graphic>
          <a:graphicData uri="http://schemas.openxmlformats.org/drawingml/2006/table">
            <a:tbl>
              <a:tblPr firstRow="1" bandRow="1">
                <a:noFill/>
                <a:tableStyleId>{DD7320D4-C2B8-4699-9CFD-9ADC3C08657C}</a:tableStyleId>
              </a:tblPr>
              <a:tblGrid>
                <a:gridCol w="6183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5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2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u="none" strike="noStrike" cap="none"/>
                        <a:t>Izmaksu pozīcijas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u="none" strike="noStrike" cap="none"/>
                        <a:t>Izmaksas (bez PVN)</a:t>
                      </a:r>
                      <a:endParaRPr sz="1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u="none" strike="noStrike" cap="none"/>
                        <a:t>Ekonomiskais pamatojums/ pielietojums projektā</a:t>
                      </a:r>
                      <a:endParaRPr sz="10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1. Darba samaksa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2. Komandējuma (darba brauciena) izmaksas 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3. Komunālo pakalpojumu un sakaru pakalpojumu izmaksas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4. Telpu, instrumentu, iekārtu un to aprīkojuma nomas maksa</a:t>
                      </a:r>
                      <a:endParaRPr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5. Plānotās materiālu, zinātniskās literatūras un mazvērtīgā inventāra iegādes izmaksas, tai skaitā piegādes izmaksas</a:t>
                      </a:r>
                      <a:endParaRPr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6. Īpašumā esošo telpu, instrumentu, iekārtu un to aprīkojuma, patentu un licenču amortizācijas izmaksas</a:t>
                      </a:r>
                      <a:endParaRPr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7. Apdrošināšanas (veselības, dzīvības, transportlīdzekļu, īpašuma, iekārtu, civiltiesiskās atbildības u. c.) izmaksas uz pētniecības projekta īstenošanas laiku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8. Ārējo pakalpojumu izmaksas, kurus pētījuma īstenotājs iepērk no trešajām personām, ja attiecīgie pakalpojumi tiek izmantoti tikai pētniecības darbībai 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49EEE28E-0152-39D7-A66F-9A66BDA61E44}"/>
              </a:ext>
            </a:extLst>
          </p:cNvPr>
          <p:cNvSpPr txBox="1"/>
          <p:nvPr/>
        </p:nvSpPr>
        <p:spPr>
          <a:xfrm>
            <a:off x="986077" y="5940152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33519D"/>
                </a:solidFill>
                <a:effectLst/>
                <a:latin typeface="OpenSans"/>
              </a:rPr>
              <a:t>1.2.1.2.i.2/1/24/A/CFLA/004</a:t>
            </a:r>
            <a:r>
              <a:rPr lang="en-US" b="0" i="0" dirty="0">
                <a:solidFill>
                  <a:srgbClr val="33519D"/>
                </a:solidFill>
                <a:effectLst/>
                <a:latin typeface="OpenSans"/>
              </a:rPr>
              <a:t>- VMKC (</a:t>
            </a:r>
            <a:r>
              <a:rPr lang="en-US" b="0" i="0" dirty="0" err="1">
                <a:solidFill>
                  <a:srgbClr val="33519D"/>
                </a:solidFill>
                <a:effectLst/>
                <a:latin typeface="OpenSans"/>
              </a:rPr>
              <a:t>Zaļi</a:t>
            </a:r>
            <a:r>
              <a:rPr lang="en-US" b="0" i="0" dirty="0">
                <a:solidFill>
                  <a:srgbClr val="33519D"/>
                </a:solidFill>
                <a:effectLst/>
                <a:latin typeface="OpenSans"/>
              </a:rPr>
              <a:t>)</a:t>
            </a:r>
            <a:endParaRPr lang="lv-LV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 dirty="0"/>
              <a:t>Plānotās eksperimentālās izstrādes </a:t>
            </a:r>
            <a:br>
              <a:rPr lang="lv-LV" dirty="0"/>
            </a:br>
            <a:r>
              <a:rPr lang="lv-LV" dirty="0"/>
              <a:t>izmaksas</a:t>
            </a:r>
            <a:endParaRPr dirty="0"/>
          </a:p>
        </p:txBody>
      </p:sp>
      <p:graphicFrame>
        <p:nvGraphicFramePr>
          <p:cNvPr id="281" name="Google Shape;281;p8"/>
          <p:cNvGraphicFramePr/>
          <p:nvPr>
            <p:extLst>
              <p:ext uri="{D42A27DB-BD31-4B8C-83A1-F6EECF244321}">
                <p14:modId xmlns:p14="http://schemas.microsoft.com/office/powerpoint/2010/main" val="4235494852"/>
              </p:ext>
            </p:extLst>
          </p:nvPr>
        </p:nvGraphicFramePr>
        <p:xfrm>
          <a:off x="473825" y="1995055"/>
          <a:ext cx="11238800" cy="2740285"/>
        </p:xfrm>
        <a:graphic>
          <a:graphicData uri="http://schemas.openxmlformats.org/drawingml/2006/table">
            <a:tbl>
              <a:tblPr firstRow="1" bandRow="1">
                <a:noFill/>
                <a:tableStyleId>{DD7320D4-C2B8-4699-9CFD-9ADC3C08657C}</a:tableStyleId>
              </a:tblPr>
              <a:tblGrid>
                <a:gridCol w="6183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5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2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/>
                        <a:t>Izmaksu pozīcijas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/>
                        <a:t>Izmaksas (bez PVN)</a:t>
                      </a: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/>
                        <a:t>Ekonomiskais pamatojums/ pielietojums projektā</a:t>
                      </a: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1. Darba samaksa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2. Komandējuma (darba brauciena) izmaksas 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3. Komunālo pakalpojumu un sakaru pakalpojumu izmaksas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4. Telpu, instrumentu, iekārtu un to aprīkojuma nomas maksa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5. Plānotās materiālu, zinātniskās literatūras un mazvērtīgā inventāra iegādes izmaksas, tai skaitā piegādes izmaksas</a:t>
                      </a:r>
                      <a:endParaRPr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6. Īpašumā esošo telpu, instrumentu, iekārtu un to aprīkojuma, patentu un licenču amortizācijas izmaksas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7. Apdrošināšanas (veselības, dzīvības, transportlīdzekļu, īpašuma, iekārtu, civiltiesiskās atbildības u. c.) izmaksas uz pētniecības projekta īstenošanas laiku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8. Ārējo pakalpojumu izmaksas, kurus pētījuma īstenotājs iepērk no trešajām personām, ja attiecīgie pakalpojumi tiek izmantoti tikai pētniecības darbībai 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dirty="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A43C8C6-BF94-0BD3-CA99-AF3CD38161E4}"/>
              </a:ext>
            </a:extLst>
          </p:cNvPr>
          <p:cNvSpPr txBox="1"/>
          <p:nvPr/>
        </p:nvSpPr>
        <p:spPr>
          <a:xfrm>
            <a:off x="986077" y="5940152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33519D"/>
                </a:solidFill>
                <a:effectLst/>
                <a:latin typeface="OpenSans"/>
              </a:rPr>
              <a:t>1.2.1.2.i.2/1/24/A/CFLA/004</a:t>
            </a:r>
            <a:r>
              <a:rPr lang="en-US" b="0" i="0" dirty="0">
                <a:solidFill>
                  <a:srgbClr val="33519D"/>
                </a:solidFill>
                <a:effectLst/>
                <a:latin typeface="OpenSans"/>
              </a:rPr>
              <a:t>- VMKC (</a:t>
            </a:r>
            <a:r>
              <a:rPr lang="en-US" b="0" i="0" dirty="0" err="1">
                <a:solidFill>
                  <a:srgbClr val="33519D"/>
                </a:solidFill>
                <a:effectLst/>
                <a:latin typeface="OpenSans"/>
              </a:rPr>
              <a:t>Zaļi</a:t>
            </a:r>
            <a:r>
              <a:rPr lang="en-US" b="0" i="0" dirty="0">
                <a:solidFill>
                  <a:srgbClr val="33519D"/>
                </a:solidFill>
                <a:effectLst/>
                <a:latin typeface="OpenSans"/>
              </a:rPr>
              <a:t>)</a:t>
            </a:r>
            <a:endParaRPr lang="lv-LV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BC8CE-A931-C1B4-C912-4EE336E6F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Plānotie ārpakalpojumi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5365BB-30B7-9A79-5EF6-F50BB7303E09}"/>
              </a:ext>
            </a:extLst>
          </p:cNvPr>
          <p:cNvSpPr txBox="1"/>
          <p:nvPr/>
        </p:nvSpPr>
        <p:spPr>
          <a:xfrm>
            <a:off x="498764" y="2173881"/>
            <a:ext cx="1088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800" dirty="0">
                <a:solidFill>
                  <a:srgbClr val="FF0000"/>
                </a:solidFill>
              </a:rPr>
              <a:t>Norādiet sadarbības partnerus, ar ko ir plānots sadarboties projekta ietvaros, </a:t>
            </a:r>
            <a:r>
              <a:rPr lang="lv-LV" sz="1800" b="1" dirty="0">
                <a:solidFill>
                  <a:srgbClr val="FF0000"/>
                </a:solidFill>
              </a:rPr>
              <a:t>ja līgums jau </a:t>
            </a:r>
            <a:r>
              <a:rPr lang="en-US" sz="1800" b="1" dirty="0" err="1">
                <a:solidFill>
                  <a:srgbClr val="FF0000"/>
                </a:solidFill>
              </a:rPr>
              <a:t>ir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lv-LV" sz="1800" b="1" dirty="0">
                <a:solidFill>
                  <a:srgbClr val="FF0000"/>
                </a:solidFill>
              </a:rPr>
              <a:t>noslēgts</a:t>
            </a:r>
            <a:r>
              <a:rPr lang="lv-LV" sz="1800" dirty="0">
                <a:solidFill>
                  <a:srgbClr val="FF0000"/>
                </a:solidFill>
              </a:rPr>
              <a:t>!!! </a:t>
            </a:r>
            <a:r>
              <a:rPr lang="en-US" sz="1800" i="1" dirty="0">
                <a:solidFill>
                  <a:srgbClr val="FF0000"/>
                </a:solidFill>
              </a:rPr>
              <a:t>(p</a:t>
            </a:r>
            <a:r>
              <a:rPr lang="lv-LV" sz="1800" i="1" dirty="0" err="1">
                <a:solidFill>
                  <a:srgbClr val="FF0000"/>
                </a:solidFill>
              </a:rPr>
              <a:t>iemēram</a:t>
            </a:r>
            <a:r>
              <a:rPr lang="lv-LV" sz="1800" i="1" dirty="0">
                <a:solidFill>
                  <a:srgbClr val="FF0000"/>
                </a:solidFill>
              </a:rPr>
              <a:t>, telpu noma</a:t>
            </a:r>
            <a:r>
              <a:rPr lang="en-US" i="1" dirty="0">
                <a:solidFill>
                  <a:srgbClr val="FF0000"/>
                </a:solidFill>
              </a:rPr>
              <a:t>)</a:t>
            </a:r>
            <a:endParaRPr lang="lv-LV" sz="1800" i="1" dirty="0">
              <a:solidFill>
                <a:srgbClr val="FF0000"/>
              </a:solidFill>
            </a:endParaRPr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9E39FA9F-37D4-B700-FAF9-A3F0BD28F7CF}"/>
              </a:ext>
            </a:extLst>
          </p:cNvPr>
          <p:cNvGraphicFramePr>
            <a:graphicFrameLocks/>
          </p:cNvGraphicFramePr>
          <p:nvPr/>
        </p:nvGraphicFramePr>
        <p:xfrm>
          <a:off x="421669" y="3022565"/>
          <a:ext cx="10045656" cy="311877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511414">
                  <a:extLst>
                    <a:ext uri="{9D8B030D-6E8A-4147-A177-3AD203B41FA5}">
                      <a16:colId xmlns:a16="http://schemas.microsoft.com/office/drawing/2014/main" val="25416314"/>
                    </a:ext>
                  </a:extLst>
                </a:gridCol>
                <a:gridCol w="2511414">
                  <a:extLst>
                    <a:ext uri="{9D8B030D-6E8A-4147-A177-3AD203B41FA5}">
                      <a16:colId xmlns:a16="http://schemas.microsoft.com/office/drawing/2014/main" val="1723955921"/>
                    </a:ext>
                  </a:extLst>
                </a:gridCol>
                <a:gridCol w="2511414">
                  <a:extLst>
                    <a:ext uri="{9D8B030D-6E8A-4147-A177-3AD203B41FA5}">
                      <a16:colId xmlns:a16="http://schemas.microsoft.com/office/drawing/2014/main" val="3284258684"/>
                    </a:ext>
                  </a:extLst>
                </a:gridCol>
                <a:gridCol w="2511414">
                  <a:extLst>
                    <a:ext uri="{9D8B030D-6E8A-4147-A177-3AD203B41FA5}">
                      <a16:colId xmlns:a16="http://schemas.microsoft.com/office/drawing/2014/main" val="2743297853"/>
                    </a:ext>
                  </a:extLst>
                </a:gridCol>
              </a:tblGrid>
              <a:tr h="893735">
                <a:tc>
                  <a:txBody>
                    <a:bodyPr/>
                    <a:lstStyle/>
                    <a:p>
                      <a:r>
                        <a:rPr lang="lv-LV" dirty="0"/>
                        <a:t>Uzņēmuma nosaukums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Reģistrācijas Nr.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Pakalpojuma veids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Noslēgts līgums Jā/Nē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392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004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488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866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694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832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72233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63ADB27-8673-62E9-2A25-BA4B65EFA2B9}"/>
              </a:ext>
            </a:extLst>
          </p:cNvPr>
          <p:cNvSpPr txBox="1"/>
          <p:nvPr/>
        </p:nvSpPr>
        <p:spPr>
          <a:xfrm>
            <a:off x="986077" y="5940152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33519D"/>
                </a:solidFill>
                <a:effectLst/>
                <a:latin typeface="OpenSans"/>
              </a:rPr>
              <a:t>1.2.1.2.i.2/1/24/A/CFLA/004</a:t>
            </a:r>
            <a:r>
              <a:rPr lang="en-US" b="0" i="0" dirty="0">
                <a:solidFill>
                  <a:srgbClr val="33519D"/>
                </a:solidFill>
                <a:effectLst/>
                <a:latin typeface="OpenSans"/>
              </a:rPr>
              <a:t>- VMKC (</a:t>
            </a:r>
            <a:r>
              <a:rPr lang="en-US" b="0" i="0" dirty="0" err="1">
                <a:solidFill>
                  <a:srgbClr val="33519D"/>
                </a:solidFill>
                <a:effectLst/>
                <a:latin typeface="OpenSans"/>
              </a:rPr>
              <a:t>Zaļi</a:t>
            </a:r>
            <a:r>
              <a:rPr lang="en-US" b="0" i="0" dirty="0">
                <a:solidFill>
                  <a:srgbClr val="33519D"/>
                </a:solidFill>
                <a:effectLst/>
                <a:latin typeface="OpenSans"/>
              </a:rPr>
              <a:t>)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820568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Projekta īstenotāja saimnieciskās darbības dati</a:t>
            </a:r>
            <a:endParaRPr/>
          </a:p>
        </p:txBody>
      </p:sp>
      <p:graphicFrame>
        <p:nvGraphicFramePr>
          <p:cNvPr id="287" name="Google Shape;287;p9"/>
          <p:cNvGraphicFramePr/>
          <p:nvPr>
            <p:extLst>
              <p:ext uri="{D42A27DB-BD31-4B8C-83A1-F6EECF244321}">
                <p14:modId xmlns:p14="http://schemas.microsoft.com/office/powerpoint/2010/main" val="3738701397"/>
              </p:ext>
            </p:extLst>
          </p:nvPr>
        </p:nvGraphicFramePr>
        <p:xfrm>
          <a:off x="548641" y="2590026"/>
          <a:ext cx="11127500" cy="2929450"/>
        </p:xfrm>
        <a:graphic>
          <a:graphicData uri="http://schemas.openxmlformats.org/drawingml/2006/table">
            <a:tbl>
              <a:tblPr firstRow="1" bandRow="1">
                <a:noFill/>
                <a:tableStyleId>{DD7320D4-C2B8-4699-9CFD-9ADC3C08657C}</a:tableStyleId>
              </a:tblPr>
              <a:tblGrid>
                <a:gridCol w="442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3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3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800" dirty="0"/>
                        <a:t>2021, EUR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800" dirty="0"/>
                        <a:t>2022, EUR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800" dirty="0"/>
                        <a:t>2023, EUR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700"/>
                        <a:t>Apgrozījums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700"/>
                        <a:t>Izdevumi P&amp;A projektiem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74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700" dirty="0"/>
                        <a:t>Sadarbības apjomi (EUR) ar zinātniskajām institūcijām</a:t>
                      </a:r>
                      <a:endParaRPr sz="17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700"/>
                        <a:t>Uzņēmuma eksports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A992319-492E-A077-16B2-AC231D5CA4C8}"/>
              </a:ext>
            </a:extLst>
          </p:cNvPr>
          <p:cNvSpPr txBox="1"/>
          <p:nvPr/>
        </p:nvSpPr>
        <p:spPr>
          <a:xfrm>
            <a:off x="986077" y="5940152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33519D"/>
                </a:solidFill>
                <a:effectLst/>
                <a:latin typeface="OpenSans"/>
              </a:rPr>
              <a:t>1.2.1.2.i.2/1/24/A/CFLA/004</a:t>
            </a:r>
            <a:r>
              <a:rPr lang="en-US" b="0" i="0" dirty="0">
                <a:solidFill>
                  <a:srgbClr val="33519D"/>
                </a:solidFill>
                <a:effectLst/>
                <a:latin typeface="OpenSans"/>
              </a:rPr>
              <a:t>- VMKC (</a:t>
            </a:r>
            <a:r>
              <a:rPr lang="en-US" b="0" i="0" dirty="0" err="1">
                <a:solidFill>
                  <a:srgbClr val="33519D"/>
                </a:solidFill>
                <a:effectLst/>
                <a:latin typeface="OpenSans"/>
              </a:rPr>
              <a:t>Zaļi</a:t>
            </a:r>
            <a:r>
              <a:rPr lang="en-US" b="0" i="0" dirty="0">
                <a:solidFill>
                  <a:srgbClr val="33519D"/>
                </a:solidFill>
                <a:effectLst/>
                <a:latin typeface="OpenSans"/>
              </a:rPr>
              <a:t>)</a:t>
            </a:r>
            <a:endParaRPr lang="lv-LV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Projekta ieguldījums KC</a:t>
            </a:r>
            <a:endParaRPr/>
          </a:p>
        </p:txBody>
      </p:sp>
      <p:sp>
        <p:nvSpPr>
          <p:cNvPr id="293" name="Google Shape;293;p10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X gadu laikā piesaistīt privāto P&amp;A līdzfinansējumu xx € apmērā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Radīt X inovatīvus produktu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Radīt X inovatīvas ražošanas/apstrādes tehnoloģijas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Palielināt eksporta apjomu par X</a:t>
            </a:r>
            <a:r>
              <a:rPr lang="lv-LV" dirty="0">
                <a:solidFill>
                  <a:schemeClr val="dk1"/>
                </a:solidFill>
              </a:rPr>
              <a:t>%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Īstenot X projektus sadarbībā ar Latvijas Zinātniskajām Institūcijām</a:t>
            </a:r>
            <a:endParaRPr dirty="0"/>
          </a:p>
          <a:p>
            <a:pPr marL="342900" lvl="0" indent="-251459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CEFF0E-2302-5373-078B-483C5A4E9A63}"/>
              </a:ext>
            </a:extLst>
          </p:cNvPr>
          <p:cNvSpPr txBox="1"/>
          <p:nvPr/>
        </p:nvSpPr>
        <p:spPr>
          <a:xfrm>
            <a:off x="986077" y="5940152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33519D"/>
                </a:solidFill>
                <a:effectLst/>
                <a:latin typeface="OpenSans"/>
              </a:rPr>
              <a:t>1.2.1.2.i.2/1/24/A/CFLA/004</a:t>
            </a:r>
            <a:r>
              <a:rPr lang="en-US" b="0" i="0" dirty="0">
                <a:solidFill>
                  <a:srgbClr val="33519D"/>
                </a:solidFill>
                <a:effectLst/>
                <a:latin typeface="OpenSans"/>
              </a:rPr>
              <a:t>- VMKC (</a:t>
            </a:r>
            <a:r>
              <a:rPr lang="en-US" b="0" i="0" dirty="0" err="1">
                <a:solidFill>
                  <a:srgbClr val="33519D"/>
                </a:solidFill>
                <a:effectLst/>
                <a:latin typeface="OpenSans"/>
              </a:rPr>
              <a:t>Zaļi</a:t>
            </a:r>
            <a:r>
              <a:rPr lang="en-US" b="0" i="0" dirty="0">
                <a:solidFill>
                  <a:srgbClr val="33519D"/>
                </a:solidFill>
                <a:effectLst/>
                <a:latin typeface="OpenSans"/>
              </a:rPr>
              <a:t>)</a:t>
            </a:r>
            <a:endParaRPr lang="lv-LV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BD78D-ADF0-4D9B-9B1F-401A46DC8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Principa </a:t>
            </a:r>
            <a:r>
              <a:rPr lang="lv-LV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"nenodarīt būtisku kaitējumu"</a:t>
            </a:r>
            <a:r>
              <a:rPr lang="lv-LV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ievērošana</a:t>
            </a:r>
            <a:endParaRPr lang="lv-LV" sz="4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E84BC3-71BF-47AF-9C28-600C5D914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>
                <a:solidFill>
                  <a:srgbClr val="FF0000"/>
                </a:solidFill>
              </a:rPr>
              <a:t>Norādiet informāciju, ka projekta gaitā veiktās darbība un radītā tehnoloģija būtiski nekaitē videi.</a:t>
            </a:r>
          </a:p>
          <a:p>
            <a:pPr marL="137160" indent="0">
              <a:buNone/>
            </a:pPr>
            <a:r>
              <a:rPr lang="lv-LV" dirty="0">
                <a:solidFill>
                  <a:srgbClr val="FF0000"/>
                </a:solidFill>
              </a:rPr>
              <a:t>Var norādīt, ka produkts ir efektīvāks, patērē mazāk resursus kā līdzīga tehnoloģija, rada mazāk piesārņojumu salīdzinājumā ar citiem produktiem.</a:t>
            </a:r>
          </a:p>
          <a:p>
            <a:pPr marL="137160" indent="0">
              <a:buNone/>
            </a:pPr>
            <a:r>
              <a:rPr lang="lv-LV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09FE20-C984-C105-BCA4-5865AB509DE8}"/>
              </a:ext>
            </a:extLst>
          </p:cNvPr>
          <p:cNvSpPr txBox="1"/>
          <p:nvPr/>
        </p:nvSpPr>
        <p:spPr>
          <a:xfrm>
            <a:off x="1002553" y="6459136"/>
            <a:ext cx="640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33519D"/>
                </a:solidFill>
                <a:effectLst/>
                <a:latin typeface="OpenSans"/>
              </a:rPr>
              <a:t>1.2.1.2.i.2/1/24/A/CFLA/003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871481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B0077-3676-4D56-B7F5-E9D3695AE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Pastāvošais interešu konflikts ar PPVK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D80554C-9B6B-41F0-87E8-B6EB1C998B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392419"/>
              </p:ext>
            </p:extLst>
          </p:nvPr>
        </p:nvGraphicFramePr>
        <p:xfrm>
          <a:off x="621710" y="2888530"/>
          <a:ext cx="9892146" cy="2659380"/>
        </p:xfrm>
        <a:graphic>
          <a:graphicData uri="http://schemas.openxmlformats.org/drawingml/2006/table">
            <a:tbl>
              <a:tblPr firstRow="1" bandRow="1">
                <a:tableStyleId>{DD7320D4-C2B8-4699-9CFD-9ADC3C08657C}</a:tableStyleId>
              </a:tblPr>
              <a:tblGrid>
                <a:gridCol w="8248728">
                  <a:extLst>
                    <a:ext uri="{9D8B030D-6E8A-4147-A177-3AD203B41FA5}">
                      <a16:colId xmlns:a16="http://schemas.microsoft.com/office/drawing/2014/main" val="900800916"/>
                    </a:ext>
                  </a:extLst>
                </a:gridCol>
                <a:gridCol w="1643418">
                  <a:extLst>
                    <a:ext uri="{9D8B030D-6E8A-4147-A177-3AD203B41FA5}">
                      <a16:colId xmlns:a16="http://schemas.microsoft.com/office/drawing/2014/main" val="3092122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lv-LV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Pētniecības projektu </a:t>
                      </a:r>
                      <a:r>
                        <a:rPr lang="lv-LV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vērtēšanas komisija</a:t>
                      </a:r>
                      <a:endParaRPr lang="lv-LV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Jā/Nē 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3049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67355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64696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32317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17021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45676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0928643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538C587-3F56-A7CB-936A-C7356458F474}"/>
              </a:ext>
            </a:extLst>
          </p:cNvPr>
          <p:cNvSpPr txBox="1"/>
          <p:nvPr/>
        </p:nvSpPr>
        <p:spPr>
          <a:xfrm>
            <a:off x="621710" y="2272040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</a:rPr>
              <a:t>Informācija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šim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slaidam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tiks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nosūtīta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tiklīdz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būs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apstiprināts</a:t>
            </a:r>
            <a:r>
              <a:rPr lang="en-US" sz="1400" dirty="0">
                <a:solidFill>
                  <a:srgbClr val="FF0000"/>
                </a:solidFill>
              </a:rPr>
              <a:t>  PPVK </a:t>
            </a:r>
            <a:r>
              <a:rPr lang="en-US" sz="1400" dirty="0" err="1">
                <a:solidFill>
                  <a:srgbClr val="FF0000"/>
                </a:solidFill>
              </a:rPr>
              <a:t>sastāvs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endParaRPr lang="lv-LV" sz="14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43E4F5-CC5C-7C7D-96F7-2296A33E341D}"/>
              </a:ext>
            </a:extLst>
          </p:cNvPr>
          <p:cNvSpPr txBox="1"/>
          <p:nvPr/>
        </p:nvSpPr>
        <p:spPr>
          <a:xfrm>
            <a:off x="986077" y="5940152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33519D"/>
                </a:solidFill>
                <a:effectLst/>
                <a:latin typeface="OpenSans"/>
              </a:rPr>
              <a:t>1.2.1.2.i.2/1/24/A/CFLA/004</a:t>
            </a:r>
            <a:r>
              <a:rPr lang="en-US" b="0" i="0" dirty="0">
                <a:solidFill>
                  <a:srgbClr val="33519D"/>
                </a:solidFill>
                <a:effectLst/>
                <a:latin typeface="OpenSans"/>
              </a:rPr>
              <a:t>- VMKC (</a:t>
            </a:r>
            <a:r>
              <a:rPr lang="en-US" b="0" i="0" dirty="0" err="1">
                <a:solidFill>
                  <a:srgbClr val="33519D"/>
                </a:solidFill>
                <a:effectLst/>
                <a:latin typeface="OpenSans"/>
              </a:rPr>
              <a:t>Zaļi</a:t>
            </a:r>
            <a:r>
              <a:rPr lang="en-US" b="0" i="0" dirty="0">
                <a:solidFill>
                  <a:srgbClr val="33519D"/>
                </a:solidFill>
                <a:effectLst/>
                <a:latin typeface="OpenSans"/>
              </a:rPr>
              <a:t>)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998873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1"/>
          <p:cNvSpPr txBox="1"/>
          <p:nvPr/>
        </p:nvSpPr>
        <p:spPr>
          <a:xfrm>
            <a:off x="3218330" y="2411505"/>
            <a:ext cx="579998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Paldies par uzmanību !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F3C217-5853-6DCD-1710-AF35345E693E}"/>
              </a:ext>
            </a:extLst>
          </p:cNvPr>
          <p:cNvSpPr txBox="1"/>
          <p:nvPr/>
        </p:nvSpPr>
        <p:spPr>
          <a:xfrm>
            <a:off x="986077" y="5940152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33519D"/>
                </a:solidFill>
                <a:effectLst/>
                <a:latin typeface="OpenSans"/>
              </a:rPr>
              <a:t>1.2.1.2.i.2/1/24/A/CFLA/004</a:t>
            </a:r>
            <a:r>
              <a:rPr lang="en-US" b="0" i="0" dirty="0">
                <a:solidFill>
                  <a:srgbClr val="33519D"/>
                </a:solidFill>
                <a:effectLst/>
                <a:latin typeface="OpenSans"/>
              </a:rPr>
              <a:t>- VMKC (</a:t>
            </a:r>
            <a:r>
              <a:rPr lang="en-US" b="0" i="0" dirty="0" err="1">
                <a:solidFill>
                  <a:srgbClr val="33519D"/>
                </a:solidFill>
                <a:effectLst/>
                <a:latin typeface="OpenSans"/>
              </a:rPr>
              <a:t>Zaļi</a:t>
            </a:r>
            <a:r>
              <a:rPr lang="en-US" b="0" i="0" dirty="0">
                <a:solidFill>
                  <a:srgbClr val="33519D"/>
                </a:solidFill>
                <a:effectLst/>
                <a:latin typeface="OpenSans"/>
              </a:rPr>
              <a:t>)</a:t>
            </a:r>
            <a:endParaRPr lang="lv-LV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103</TotalTime>
  <Words>948</Words>
  <Application>Microsoft Office PowerPoint</Application>
  <PresentationFormat>Widescreen</PresentationFormat>
  <Paragraphs>112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OpenSans</vt:lpstr>
      <vt:lpstr>Corbel</vt:lpstr>
      <vt:lpstr>Arial</vt:lpstr>
      <vt:lpstr>Calibri</vt:lpstr>
      <vt:lpstr>Century Gothic</vt:lpstr>
      <vt:lpstr>Noto Sans Symbols</vt:lpstr>
      <vt:lpstr>Basis</vt:lpstr>
      <vt:lpstr>Pētījuma nosaukums </vt:lpstr>
      <vt:lpstr>[Projekta kopsavilkums]</vt:lpstr>
      <vt:lpstr>[Informācija par īstenotāju un partneriem]</vt:lpstr>
      <vt:lpstr>Pētījuma apraksts (2-4 slaidi)</vt:lpstr>
      <vt:lpstr>Pētījuma rezultāts un tā komercializācijas potenciāls (1-3 slaidi)</vt:lpstr>
      <vt:lpstr>Pētījuma budžets </vt:lpstr>
      <vt:lpstr>Plānotās rūpnieciskā pētījuma izmaksas</vt:lpstr>
      <vt:lpstr>Plānotās eksperimentālās izstrādes  izmaksas</vt:lpstr>
      <vt:lpstr>Plānotie ārpakalpojumi </vt:lpstr>
      <vt:lpstr>Projekta īstenotāja saimnieciskās darbības dati</vt:lpstr>
      <vt:lpstr>Projekta ieguldījums KC</vt:lpstr>
      <vt:lpstr>Principa "nenodarīt būtisku kaitējumu" ievērošana</vt:lpstr>
      <vt:lpstr>Pastāvošais interešu konflikts ar PPVK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Pētījuma nosaukums</dc:title>
  <dc:creator>Gita</dc:creator>
  <cp:lastModifiedBy>Gita Kikere</cp:lastModifiedBy>
  <cp:revision>19</cp:revision>
  <dcterms:created xsi:type="dcterms:W3CDTF">2016-03-15T08:11:54Z</dcterms:created>
  <dcterms:modified xsi:type="dcterms:W3CDTF">2024-08-07T14:17:58Z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0x010100196B78652E5E7A42A458883B83E2D37400806404131F4D0241BC06F55476106DD8</vt:lpwstr>
  </property>
  <property fmtid="{D5CDD505-2E9C-101B-9397-08002B2CF9AE}" pid="3" name="_dlc_DocIdItemGuid">
    <vt:lpwstr>76c1a96f-acf7-45f3-af68-3f27b820e16c</vt:lpwstr>
  </property>
</Properties>
</file>